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72" r:id="rId3"/>
    <p:sldId id="298" r:id="rId4"/>
    <p:sldId id="362" r:id="rId5"/>
    <p:sldId id="343" r:id="rId6"/>
    <p:sldId id="387" r:id="rId7"/>
    <p:sldId id="344" r:id="rId8"/>
    <p:sldId id="341" r:id="rId9"/>
    <p:sldId id="342" r:id="rId10"/>
    <p:sldId id="345" r:id="rId11"/>
    <p:sldId id="302" r:id="rId12"/>
    <p:sldId id="380" r:id="rId13"/>
    <p:sldId id="313" r:id="rId14"/>
    <p:sldId id="314" r:id="rId15"/>
    <p:sldId id="315" r:id="rId16"/>
    <p:sldId id="316" r:id="rId17"/>
    <p:sldId id="317" r:id="rId18"/>
    <p:sldId id="319" r:id="rId19"/>
    <p:sldId id="385" r:id="rId20"/>
    <p:sldId id="351" r:id="rId21"/>
    <p:sldId id="333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376092"/>
    <a:srgbClr val="DBDDDC"/>
    <a:srgbClr val="F47521"/>
    <a:srgbClr val="E6E6E6"/>
    <a:srgbClr val="FFFFCC"/>
    <a:srgbClr val="E2E2E2"/>
    <a:srgbClr val="A7A7A7"/>
    <a:srgbClr val="E9E9E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70041-15FB-4A60-BFA2-9657C5C216D4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154A2-B11A-4922-9992-EE731381DF6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1286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0924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8421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24893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12F2-AC87-4E88-BEAD-5057A2A07B4A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23BD-9CE1-4395-9C04-F013CF4A533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827088" y="836613"/>
            <a:ext cx="1657350" cy="1008062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85559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4328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3450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61720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7927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9333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1723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7684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5263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3218-BF5A-4E9C-8EFF-08657B6B46CC}" type="datetimeFigureOut">
              <a:rPr lang="es-ES" smtClean="0"/>
              <a:pPr/>
              <a:t>16/12/2014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7B194-0B52-40DE-9C13-06B506B4724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873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1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57.jpe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7.jpe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gi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eg"/><Relationship Id="rId5" Type="http://schemas.openxmlformats.org/officeDocument/2006/relationships/image" Target="../media/image24.jpeg"/><Relationship Id="rId4" Type="http://schemas.openxmlformats.org/officeDocument/2006/relationships/image" Target="../media/image77.png"/><Relationship Id="rId9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1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7" y="263992"/>
            <a:ext cx="3564396" cy="1249635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6660232" y="3201036"/>
            <a:ext cx="2511388" cy="948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6660232" y="4353164"/>
            <a:ext cx="2511388" cy="948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6660232" y="2048908"/>
            <a:ext cx="2511388" cy="948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6691790" y="2264932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solidFill>
                  <a:schemeClr val="bg1"/>
                </a:solidFill>
                <a:latin typeface="Arial Narrow" pitchFamily="34" charset="0"/>
              </a:rPr>
              <a:t>ASESORAMIENTO TECNOLÓGICO</a:t>
            </a:r>
            <a:endParaRPr lang="es-ES" sz="1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691790" y="338267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solidFill>
                  <a:schemeClr val="bg1"/>
                </a:solidFill>
                <a:latin typeface="Arial Narrow" pitchFamily="34" charset="0"/>
              </a:rPr>
              <a:t>DESARROLLO E</a:t>
            </a: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Arial Narrow" pitchFamily="34" charset="0"/>
              </a:rPr>
              <a:t>INTEGRACIÓN</a:t>
            </a:r>
            <a:endParaRPr lang="es-ES" sz="1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691790" y="4534798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solidFill>
                  <a:schemeClr val="bg1"/>
                </a:solidFill>
                <a:latin typeface="Arial Narrow" pitchFamily="34" charset="0"/>
              </a:rPr>
              <a:t>SOPORTE Y</a:t>
            </a:r>
          </a:p>
          <a:p>
            <a:pPr algn="ctr"/>
            <a:r>
              <a:rPr lang="es-ES" sz="1600" dirty="0" smtClean="0">
                <a:solidFill>
                  <a:schemeClr val="bg1"/>
                </a:solidFill>
                <a:latin typeface="Arial Narrow" pitchFamily="34" charset="0"/>
              </a:rPr>
              <a:t>MANTENIMIENTO</a:t>
            </a:r>
            <a:endParaRPr lang="es-ES" sz="1600" dirty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230332" y="2567970"/>
            <a:ext cx="5615718" cy="3309302"/>
            <a:chOff x="230332" y="2567970"/>
            <a:chExt cx="5615718" cy="3309302"/>
          </a:xfrm>
        </p:grpSpPr>
        <p:sp>
          <p:nvSpPr>
            <p:cNvPr id="33" name="32 Rectángulo"/>
            <p:cNvSpPr/>
            <p:nvPr/>
          </p:nvSpPr>
          <p:spPr>
            <a:xfrm>
              <a:off x="2482872" y="4864538"/>
              <a:ext cx="1477060" cy="970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30 Rectángulo"/>
            <p:cNvSpPr/>
            <p:nvPr/>
          </p:nvSpPr>
          <p:spPr>
            <a:xfrm>
              <a:off x="2498111" y="2567970"/>
              <a:ext cx="1477060" cy="970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2684115" y="2856002"/>
              <a:ext cx="1095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bg1"/>
                  </a:solidFill>
                  <a:latin typeface="Arial Narrow" pitchFamily="34" charset="0"/>
                </a:rPr>
                <a:t>Movilidad</a:t>
              </a:r>
              <a:endParaRPr lang="es-ES" sz="1600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2483768" y="5160258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bg1"/>
                  </a:solidFill>
                  <a:latin typeface="Arial Narrow" pitchFamily="34" charset="0"/>
                </a:rPr>
                <a:t>Tecnologías</a:t>
              </a:r>
              <a:endParaRPr lang="es-ES" sz="1600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pic>
          <p:nvPicPr>
            <p:cNvPr id="28" name="2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04533" y="3708233"/>
              <a:ext cx="1470638" cy="979813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31 Rectángulo"/>
            <p:cNvSpPr/>
            <p:nvPr/>
          </p:nvSpPr>
          <p:spPr>
            <a:xfrm>
              <a:off x="4279428" y="3720098"/>
              <a:ext cx="1477060" cy="970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4189866" y="4028862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bg1"/>
                  </a:solidFill>
                  <a:latin typeface="Arial Narrow" pitchFamily="34" charset="0"/>
                </a:rPr>
                <a:t>Dispositivos</a:t>
              </a:r>
              <a:endParaRPr lang="es-ES" sz="1600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80505" y="2569303"/>
              <a:ext cx="1474906" cy="982854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280504" y="4864538"/>
              <a:ext cx="1475983" cy="970493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15 Rectángulo"/>
            <p:cNvSpPr/>
            <p:nvPr/>
          </p:nvSpPr>
          <p:spPr>
            <a:xfrm>
              <a:off x="715939" y="3721431"/>
              <a:ext cx="1477060" cy="9704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230332" y="4077072"/>
              <a:ext cx="244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bg1"/>
                  </a:solidFill>
                  <a:latin typeface="Arial Narrow" pitchFamily="34" charset="0"/>
                </a:rPr>
                <a:t>Almacén</a:t>
              </a:r>
              <a:endParaRPr lang="es-ES" sz="1600" b="1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pic>
          <p:nvPicPr>
            <p:cNvPr id="29" name="28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5939" y="2579910"/>
              <a:ext cx="1477059" cy="98285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1" name="40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5939" y="4883579"/>
              <a:ext cx="1477060" cy="993693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1 CuadroTexto"/>
          <p:cNvSpPr txBox="1"/>
          <p:nvPr/>
        </p:nvSpPr>
        <p:spPr>
          <a:xfrm>
            <a:off x="899592" y="6176917"/>
            <a:ext cx="7920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600" i="1" dirty="0" smtClean="0">
                <a:latin typeface="Annifont" pitchFamily="34" charset="0"/>
              </a:rPr>
              <a:t>Soluciones para su empresa</a:t>
            </a:r>
            <a:endParaRPr lang="es-ES" sz="2600" i="1" dirty="0">
              <a:latin typeface="Annifont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8088" y="50274"/>
            <a:ext cx="1677071" cy="16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46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6" name="5 Grupo"/>
            <p:cNvGrpSpPr/>
            <p:nvPr/>
          </p:nvGrpSpPr>
          <p:grpSpPr>
            <a:xfrm>
              <a:off x="-8878" y="379693"/>
              <a:ext cx="9171620" cy="1015663"/>
              <a:chOff x="-8878" y="379693"/>
              <a:chExt cx="9171620" cy="1015663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98626" y="379693"/>
                <a:ext cx="519345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Otras Soluciones </a:t>
                </a:r>
                <a:r>
                  <a:rPr lang="es-ES" sz="3000" dirty="0">
                    <a:solidFill>
                      <a:schemeClr val="bg1"/>
                    </a:solidFill>
                    <a:latin typeface="Franklin Gothic Medium Cond" pitchFamily="34" charset="0"/>
                  </a:rPr>
                  <a:t>para el Almacén</a:t>
                </a:r>
              </a:p>
              <a:p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1" name="10 CuadroTexto"/>
          <p:cNvSpPr txBox="1"/>
          <p:nvPr/>
        </p:nvSpPr>
        <p:spPr>
          <a:xfrm>
            <a:off x="3707904" y="1844824"/>
            <a:ext cx="504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Detección de peatones próximos</a:t>
            </a:r>
            <a:endParaRPr lang="es-ES" sz="2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0034" y="1214422"/>
            <a:ext cx="52053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Sist</a:t>
            </a:r>
            <a:r>
              <a:rPr lang="es-ES" sz="25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 </a:t>
            </a:r>
            <a:r>
              <a:rPr lang="es-ES" sz="25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Antiatropellos</a:t>
            </a:r>
            <a:r>
              <a:rPr lang="es-ES" sz="25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para carretillas RFID</a:t>
            </a:r>
            <a:endParaRPr lang="es-ES" sz="25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757052" y="2553383"/>
            <a:ext cx="477538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</a:t>
            </a:r>
            <a:r>
              <a:rPr lang="es-ES" sz="15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ingeniería para la detección de peatones próximos a </a:t>
            </a:r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las carretillas, </a:t>
            </a:r>
            <a:r>
              <a:rPr lang="es-ES" sz="15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 idea de alertar al conductor de la proximidad de peatones y evitar incidentes en el proceso de carga por falta de visibilidad</a:t>
            </a:r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marL="0" lvl="1" algn="just"/>
            <a:endParaRPr lang="es-ES" sz="15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0" lvl="1" algn="just"/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Lo consigue, mediante:</a:t>
            </a:r>
            <a:endParaRPr lang="es-ES" sz="15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742950" lvl="2" indent="-285750" algn="just">
              <a:buFontTx/>
              <a:buChar char="-"/>
            </a:pPr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Lectores RFID, en carretillas</a:t>
            </a:r>
          </a:p>
          <a:p>
            <a:pPr marL="742950" lvl="2" indent="-285750" algn="just">
              <a:buFontTx/>
              <a:buChar char="-"/>
            </a:pPr>
            <a:r>
              <a:rPr lang="es-ES" sz="15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Tags</a:t>
            </a:r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RFID, en los chalecos de los peatones</a:t>
            </a:r>
          </a:p>
          <a:p>
            <a:pPr marL="742950" lvl="2" indent="-285750" algn="just">
              <a:buFontTx/>
              <a:buChar char="-"/>
            </a:pPr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Señal visual roja en monitor</a:t>
            </a:r>
            <a:endParaRPr lang="es-ES" sz="15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endParaRPr lang="es-ES" dirty="0">
              <a:latin typeface="Arial Narrow" pitchFamily="34" charset="0"/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0596" y="1878608"/>
            <a:ext cx="2307834" cy="1728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854" y="3902729"/>
            <a:ext cx="1827036" cy="1368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6596" y="4247492"/>
            <a:ext cx="1812667" cy="1357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6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937" y="0"/>
            <a:ext cx="5112639" cy="6858000"/>
          </a:xfrm>
          <a:prstGeom prst="rect">
            <a:avLst/>
          </a:prstGeom>
        </p:spPr>
      </p:pic>
      <p:sp>
        <p:nvSpPr>
          <p:cNvPr id="12" name="11 Rectángulo"/>
          <p:cNvSpPr/>
          <p:nvPr/>
        </p:nvSpPr>
        <p:spPr>
          <a:xfrm>
            <a:off x="4788024" y="332656"/>
            <a:ext cx="4986301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4499992" y="0"/>
            <a:ext cx="143945" cy="6858000"/>
          </a:xfrm>
          <a:prstGeom prst="rect">
            <a:avLst/>
          </a:prstGeom>
          <a:solidFill>
            <a:srgbClr val="F47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/>
          <p:cNvSpPr/>
          <p:nvPr/>
        </p:nvSpPr>
        <p:spPr>
          <a:xfrm>
            <a:off x="-36512" y="787572"/>
            <a:ext cx="4139952" cy="5760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-13" y="2052229"/>
            <a:ext cx="4139952" cy="1800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479" y="260648"/>
            <a:ext cx="907605" cy="907605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1692189"/>
            <a:ext cx="1296144" cy="864096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1177762" y="4275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Soluciones a Medida: XONE</a:t>
            </a:r>
            <a:endParaRPr lang="es-ES" b="1" dirty="0"/>
          </a:p>
        </p:txBody>
      </p:sp>
      <p:sp>
        <p:nvSpPr>
          <p:cNvPr id="24" name="23 CuadroTexto"/>
          <p:cNvSpPr txBox="1"/>
          <p:nvPr/>
        </p:nvSpPr>
        <p:spPr>
          <a:xfrm>
            <a:off x="1835696" y="169218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Soluciones Verticales</a:t>
            </a:r>
            <a:endParaRPr lang="es-ES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1979712" y="2585902"/>
            <a:ext cx="20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Transportes</a:t>
            </a:r>
          </a:p>
          <a:p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Distribución</a:t>
            </a:r>
          </a:p>
          <a:p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SAT</a:t>
            </a:r>
          </a:p>
          <a:p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Seguros</a:t>
            </a:r>
          </a:p>
          <a:p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Gestión ORA</a:t>
            </a:r>
            <a:endParaRPr lang="es-ES" sz="14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619672" y="2124237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accent1"/>
                </a:solidFill>
                <a:latin typeface="Arial Narrow" pitchFamily="34" charset="0"/>
              </a:rPr>
              <a:t>Soluciones móviles para llevar a cabo diferentes procesos de </a:t>
            </a:r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negocio</a:t>
            </a:r>
            <a:endParaRPr lang="es-ES" sz="12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537802" y="829963"/>
            <a:ext cx="2493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accent1"/>
                </a:solidFill>
                <a:latin typeface="Arial Narrow" pitchFamily="34" charset="0"/>
              </a:rPr>
              <a:t>Plataforma capaz de cubrir todas </a:t>
            </a:r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las necesidades </a:t>
            </a:r>
            <a:r>
              <a:rPr lang="es-ES" sz="1200" dirty="0">
                <a:solidFill>
                  <a:schemeClr val="accent1"/>
                </a:solidFill>
                <a:latin typeface="Arial Narrow" pitchFamily="34" charset="0"/>
              </a:rPr>
              <a:t>de su proyecto de </a:t>
            </a:r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Movilidad</a:t>
            </a:r>
            <a:endParaRPr lang="es-ES" sz="1200" dirty="0"/>
          </a:p>
        </p:txBody>
      </p:sp>
      <p:sp>
        <p:nvSpPr>
          <p:cNvPr id="21" name="20 Rectángulo"/>
          <p:cNvSpPr/>
          <p:nvPr/>
        </p:nvSpPr>
        <p:spPr>
          <a:xfrm>
            <a:off x="-5441" y="6166419"/>
            <a:ext cx="4139952" cy="5760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CuadroTexto"/>
          <p:cNvSpPr txBox="1"/>
          <p:nvPr/>
        </p:nvSpPr>
        <p:spPr>
          <a:xfrm>
            <a:off x="1471208" y="5806379"/>
            <a:ext cx="274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Dispositivos Industriales</a:t>
            </a:r>
            <a:endParaRPr lang="es-ES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1605362" y="623842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accent1"/>
                </a:solidFill>
                <a:latin typeface="Arial Narrow" pitchFamily="34" charset="0"/>
              </a:rPr>
              <a:t>Colaboramos con los </a:t>
            </a:r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principales fabricantes de dispositivos industriales</a:t>
            </a:r>
            <a:endParaRPr lang="es-ES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4392297" y="418019"/>
            <a:ext cx="47882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4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Soluciones de Movilidad</a:t>
            </a:r>
          </a:p>
          <a:p>
            <a:pPr algn="r"/>
            <a:r>
              <a:rPr lang="es-ES" sz="34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Multiplataforma</a:t>
            </a:r>
            <a:endParaRPr lang="es-ES" sz="3400" b="1" dirty="0">
              <a:solidFill>
                <a:schemeClr val="bg1"/>
              </a:solidFill>
              <a:latin typeface="Arial Narrow" pitchFamily="34" charset="0"/>
              <a:cs typeface="Aharoni" pitchFamily="2" charset="-79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9829" y="4698866"/>
            <a:ext cx="4139952" cy="5760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220" y="4149080"/>
            <a:ext cx="1393404" cy="873568"/>
          </a:xfrm>
          <a:prstGeom prst="rect">
            <a:avLst/>
          </a:prstGeom>
        </p:spPr>
      </p:pic>
      <p:sp>
        <p:nvSpPr>
          <p:cNvPr id="29" name="28 CuadroTexto"/>
          <p:cNvSpPr txBox="1"/>
          <p:nvPr/>
        </p:nvSpPr>
        <p:spPr>
          <a:xfrm>
            <a:off x="1471208" y="4338826"/>
            <a:ext cx="274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Soluciones Horizontales</a:t>
            </a:r>
            <a:endParaRPr lang="es-ES" b="1" dirty="0"/>
          </a:p>
        </p:txBody>
      </p:sp>
      <p:sp>
        <p:nvSpPr>
          <p:cNvPr id="30" name="29 CuadroTexto"/>
          <p:cNvSpPr txBox="1"/>
          <p:nvPr/>
        </p:nvSpPr>
        <p:spPr>
          <a:xfrm>
            <a:off x="1620632" y="477087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Aportan gran valor añadido en la gestión y control de los dispositivos</a:t>
            </a:r>
            <a:endParaRPr lang="es-ES" sz="12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652" y="5517232"/>
            <a:ext cx="601270" cy="11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36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-8878" y="379693"/>
            <a:ext cx="9171620" cy="553998"/>
            <a:chOff x="-8878" y="379693"/>
            <a:chExt cx="9171620" cy="553998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6" y="379693"/>
              <a:ext cx="64175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solidFill>
                    <a:schemeClr val="bg1"/>
                  </a:solidFill>
                  <a:latin typeface="Franklin Gothic Medium Cond" pitchFamily="34" charset="0"/>
                </a:rPr>
                <a:t>Soluciones a Medida</a:t>
              </a:r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711544" y="1265505"/>
            <a:ext cx="27959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Plataforma XONE</a:t>
            </a:r>
            <a:endParaRPr lang="es-ES" sz="30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83568" y="2060848"/>
            <a:ext cx="596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Xone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es una Plataforma orientada al Desarrollo y Despliegue de Soluciones de Movilidad</a:t>
            </a:r>
            <a:endParaRPr lang="es-ES" sz="20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733248" y="3597984"/>
            <a:ext cx="4861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	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Aplicaciones Corporativas</a:t>
            </a:r>
          </a:p>
          <a:p>
            <a:pPr algn="just"/>
            <a:endParaRPr lang="es-ES" sz="20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	Cuadros de Mandos</a:t>
            </a:r>
          </a:p>
          <a:p>
            <a:pPr algn="just"/>
            <a:endParaRPr lang="es-ES" sz="20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	Apps</a:t>
            </a:r>
            <a:endParaRPr lang="es-ES" sz="2000" dirty="0"/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7744" y="4725144"/>
            <a:ext cx="615714" cy="767831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3520" y="4221088"/>
            <a:ext cx="900100" cy="648459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3115392"/>
            <a:ext cx="905503" cy="1009258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5796136" y="3578240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Único Código</a:t>
            </a:r>
          </a:p>
          <a:p>
            <a:pPr algn="r"/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Multidispositivo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  <a:latin typeface="Arial Narrow" pitchFamily="34" charset="0"/>
            </a:endParaRPr>
          </a:p>
          <a:p>
            <a:pPr algn="r"/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Integrado con su sistema</a:t>
            </a:r>
          </a:p>
          <a:p>
            <a:pPr algn="r"/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Cualquier sistema operativo</a:t>
            </a:r>
          </a:p>
          <a:p>
            <a:pPr algn="r"/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Comunicaciones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On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/Off</a:t>
            </a:r>
          </a:p>
          <a:p>
            <a:pPr algn="r"/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Arial Narrow" pitchFamily="34" charset="0"/>
              </a:rPr>
              <a:t>Comunicaciones seguras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755576" y="2996952"/>
            <a:ext cx="16417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Soluciones</a:t>
            </a:r>
            <a:endParaRPr lang="es-ES" sz="2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8264" y="1265505"/>
            <a:ext cx="1921396" cy="78777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22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6445" y="4220781"/>
            <a:ext cx="757578" cy="1578679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9223" y="4400954"/>
            <a:ext cx="628999" cy="1218332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639" y="4487047"/>
            <a:ext cx="684161" cy="1132239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553998"/>
            <a:chOff x="-8878" y="379693"/>
            <a:chExt cx="9171620" cy="553998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6" y="379693"/>
              <a:ext cx="64175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solidFill>
                    <a:schemeClr val="bg1"/>
                  </a:solidFill>
                  <a:latin typeface="Franklin Gothic Medium Cond" pitchFamily="34" charset="0"/>
                </a:rPr>
                <a:t>Soluciones Verticales</a:t>
              </a:r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170094" y="3227385"/>
            <a:ext cx="400783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Identificación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transportistas en el sistema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Inicio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y fin de jornada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Carga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bultos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Autogestión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rutas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Control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mercancía. Trazabilidad del paquete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Seguimiento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del envío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Entregas/recogidas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realizadas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Entregas/recogidas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fallidas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Incidencias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Incidencias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 nivel de bultos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Mensajería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interna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Sistemas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aviso a dispositivos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Confirmación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entregas/recogidas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Certificación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servicios (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sms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email)</a:t>
            </a:r>
          </a:p>
          <a:p>
            <a:r>
              <a:rPr lang="es-ES" sz="14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Geoposicionamiento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11544" y="1265505"/>
            <a:ext cx="4854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Transport</a:t>
            </a:r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Mobile </a:t>
            </a:r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689736" y="2195939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móvil de transportes desarrollada para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controlar todo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el proceso de recogida y entrega de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mercancía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162" y="2302613"/>
            <a:ext cx="2728123" cy="1817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37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664" y="2253082"/>
            <a:ext cx="2756390" cy="1823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1015663"/>
            <a:chOff x="-8878" y="379693"/>
            <a:chExt cx="9171620" cy="1015663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6" y="379693"/>
              <a:ext cx="60575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>
                  <a:solidFill>
                    <a:schemeClr val="bg1"/>
                  </a:solidFill>
                  <a:latin typeface="Franklin Gothic Medium Cond" pitchFamily="34" charset="0"/>
                </a:rPr>
                <a:t>Soluciones Verticales</a:t>
              </a:r>
            </a:p>
            <a:p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565048" y="3348280"/>
            <a:ext cx="40078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Módulos: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           Preventa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          </a:t>
            </a:r>
            <a:r>
              <a:rPr lang="es-ES" sz="14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Autoventa</a:t>
            </a:r>
            <a:endParaRPr lang="es-ES" sz="14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          Reparto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          GPV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11544" y="1265505"/>
            <a:ext cx="409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Sales Mobile </a:t>
            </a:r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968682" y="2149414"/>
            <a:ext cx="4635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móvil de ventas desarrollada para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controlar todo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el proceso de preventa,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autoventa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GPV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y </a:t>
            </a:r>
            <a:r>
              <a:rPr lang="es-ES" sz="200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reparto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3696" y="4293096"/>
            <a:ext cx="757578" cy="1578679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4450802"/>
            <a:ext cx="763335" cy="12632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57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162" y="2302613"/>
            <a:ext cx="2731590" cy="1837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1015663"/>
            <a:chOff x="-8878" y="379693"/>
            <a:chExt cx="9171620" cy="1015663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5" y="379693"/>
              <a:ext cx="62160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>
                  <a:solidFill>
                    <a:schemeClr val="bg1"/>
                  </a:solidFill>
                  <a:latin typeface="Franklin Gothic Medium Cond" pitchFamily="34" charset="0"/>
                </a:rPr>
                <a:t>Soluciones Verticales</a:t>
              </a:r>
            </a:p>
            <a:p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170094" y="3227385"/>
            <a:ext cx="40078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Inicio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y fin de jornada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Control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tiempos*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Partes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Trabajo: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-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Realización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-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Asignación*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-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Aceptación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Histórico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partes*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Consulta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documentación*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Gestión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repuestos*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Mensajería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Avisos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Certificación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servicios (SMS, EMAIL)*</a:t>
            </a:r>
          </a:p>
          <a:p>
            <a:r>
              <a:rPr lang="es-ES" sz="14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Geolocalización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11544" y="1265505"/>
            <a:ext cx="383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SAT Mobile </a:t>
            </a:r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689736" y="2195939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móvil de asistencia técnica desarrollada para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controlar todo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el proceso de recepción, gestión y resolución de incidencias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139952" y="6093296"/>
            <a:ext cx="12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*Edición Avanzada</a:t>
            </a:r>
            <a:endParaRPr lang="es-ES" sz="1200" i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9479" y="4319203"/>
            <a:ext cx="1105651" cy="726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8629" y="4776691"/>
            <a:ext cx="632801" cy="1047242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1430" y="4227462"/>
            <a:ext cx="1367528" cy="163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91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590" y="2263602"/>
            <a:ext cx="2787226" cy="1856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1015663"/>
            <a:chOff x="-8878" y="379693"/>
            <a:chExt cx="9171620" cy="1015663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5" y="379693"/>
              <a:ext cx="60753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>
                  <a:solidFill>
                    <a:schemeClr val="bg1"/>
                  </a:solidFill>
                  <a:latin typeface="Franklin Gothic Medium Cond" pitchFamily="34" charset="0"/>
                </a:rPr>
                <a:t>Soluciones Verticales</a:t>
              </a:r>
            </a:p>
            <a:p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170094" y="3227385"/>
            <a:ext cx="4007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Inicio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y fin de jornada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Consulta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agenda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Aceptación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tareas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Rechazo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tareas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Desarrollo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tareas de peritación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Desarrollo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tareas de reparación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Incidencia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sobre tareas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Comunicación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entre intervinientes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Consulta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póliza desde el terminal*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Realización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fotografías</a:t>
            </a:r>
          </a:p>
          <a:p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Ubicación 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la tarea con Google 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Maps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*</a:t>
            </a:r>
          </a:p>
          <a:p>
            <a:endParaRPr lang="es-ES" sz="1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11544" y="1265505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Insurance</a:t>
            </a:r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Mobile </a:t>
            </a:r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689736" y="2195939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móvil para la gestión de peritajes y reparaciones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incidencias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seguros de hogar, automóviles y/o motocicletas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199687" y="5672281"/>
            <a:ext cx="12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*Edición Avanzada</a:t>
            </a:r>
            <a:endParaRPr lang="es-ES" sz="1200" i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9969" y="4199977"/>
            <a:ext cx="1401827" cy="167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2373" y="4578698"/>
            <a:ext cx="617596" cy="121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32025"/>
            <a:ext cx="712344" cy="11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70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20" y="2275282"/>
            <a:ext cx="2749959" cy="1801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1015663"/>
            <a:chOff x="-8878" y="379693"/>
            <a:chExt cx="9171620" cy="1015663"/>
          </a:xfrm>
        </p:grpSpPr>
        <p:sp>
          <p:nvSpPr>
            <p:cNvPr id="6" name="5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98625" y="379693"/>
              <a:ext cx="62160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>
                  <a:solidFill>
                    <a:schemeClr val="bg1"/>
                  </a:solidFill>
                  <a:latin typeface="Franklin Gothic Medium Cond" pitchFamily="34" charset="0"/>
                </a:rPr>
                <a:t>Soluciones Verticales</a:t>
              </a:r>
            </a:p>
            <a:p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170094" y="3227385"/>
            <a:ext cx="400783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Inicio y fin de jornada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Imposición de denuncias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Alta máquinas expendedoras*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Adveración de denuncias*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Modo control de zonas*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Modo rotación de zonas*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Mensajería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Petición de auxilio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Gestión de identificación de residentes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Comprobación pago móvil*</a:t>
            </a:r>
          </a:p>
          <a:p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Gestión de reincidentes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711544" y="1265505"/>
            <a:ext cx="393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ORA Mobile </a:t>
            </a:r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689736" y="2195939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móvil para la óptima gestión de aparcamientos en las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ciudades según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las Ordenanzas Reguladoras de Aparcamientos (ORA)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4199687" y="5672281"/>
            <a:ext cx="12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*Edición Avanzada</a:t>
            </a:r>
            <a:endParaRPr lang="es-ES" sz="1200" i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2440" y="4363528"/>
            <a:ext cx="655728" cy="128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2300" y="4267098"/>
            <a:ext cx="668586" cy="138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79244"/>
            <a:ext cx="707158" cy="11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70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6" name="5 Grupo"/>
            <p:cNvGrpSpPr/>
            <p:nvPr/>
          </p:nvGrpSpPr>
          <p:grpSpPr>
            <a:xfrm>
              <a:off x="-8878" y="379693"/>
              <a:ext cx="9171620" cy="553998"/>
              <a:chOff x="-8878" y="379693"/>
              <a:chExt cx="9171620" cy="553998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98626" y="379693"/>
                <a:ext cx="490542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Horizontales</a:t>
                </a:r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1" name="10 CuadroTexto"/>
          <p:cNvSpPr txBox="1"/>
          <p:nvPr/>
        </p:nvSpPr>
        <p:spPr>
          <a:xfrm>
            <a:off x="4211960" y="3610759"/>
            <a:ext cx="4536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Gestión unificada de todos los dispositivos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Control remoto de dispositivos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Localización y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Geoposicionamiento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Control de uso e instalación de aplicaciones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corporativas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Protección Antivirus y Malware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Control y restricción de llamadas y uso de Internet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Protección de datos corporativos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Alertas de uso: Batería,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Roaming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GPS, etc.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Consola Web Multiplataforma: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Android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Windows e IOS</a:t>
            </a: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- Reportes analíticos en tiempo real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251520" y="1122859"/>
            <a:ext cx="68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Herramienta MDM de control y gestión </a:t>
            </a:r>
          </a:p>
          <a:p>
            <a:r>
              <a:rPr lang="es-ES" sz="3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dispositivos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779912" y="2106722"/>
            <a:ext cx="4713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Permite la gestión de todo el parque móvil de la empresa,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tanto en un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entorno de almacén o producción, como en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dispositivos móviles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para uso corporativo: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Smartphones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tablets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o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dispositivos industriales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para trabajo en campo.</a:t>
            </a:r>
          </a:p>
          <a:p>
            <a:pPr algn="just"/>
            <a:endParaRPr lang="es-ES" dirty="0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1268759"/>
            <a:ext cx="1598003" cy="417611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006" y="2461148"/>
            <a:ext cx="2724433" cy="2079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0051" y="4600259"/>
            <a:ext cx="2553084" cy="7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8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6" name="5 Grupo"/>
            <p:cNvGrpSpPr/>
            <p:nvPr/>
          </p:nvGrpSpPr>
          <p:grpSpPr>
            <a:xfrm>
              <a:off x="-8878" y="379693"/>
              <a:ext cx="9171620" cy="1015663"/>
              <a:chOff x="-8878" y="379693"/>
              <a:chExt cx="9171620" cy="1015663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98626" y="379693"/>
                <a:ext cx="612955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</a:t>
                </a:r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Horizontales</a:t>
                </a:r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  <a:p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1" name="10 CuadroTexto"/>
          <p:cNvSpPr txBox="1"/>
          <p:nvPr/>
        </p:nvSpPr>
        <p:spPr>
          <a:xfrm>
            <a:off x="539552" y="1072190"/>
            <a:ext cx="687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Geotracker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88573" y="2132856"/>
            <a:ext cx="61436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Herramienta Web de visualización y explotación de los datos recogidos </a:t>
            </a:r>
            <a:r>
              <a:rPr lang="es-ES_tradnl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mediante aplicaciones de movilidad.</a:t>
            </a:r>
          </a:p>
          <a:p>
            <a:endParaRPr lang="es-ES_tradnl" sz="1600" b="1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_tradnl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Integración aplicación movilidad – </a:t>
            </a:r>
            <a:r>
              <a:rPr lang="es-ES_tradnl" sz="1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Geotracker</a:t>
            </a:r>
            <a:r>
              <a:rPr lang="es-ES_tradnl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Adaptación de los </a:t>
            </a:r>
            <a:r>
              <a:rPr lang="es-ES_tradnl" sz="16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POIs</a:t>
            </a: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definidos en la aplicación móvil </a:t>
            </a:r>
          </a:p>
          <a:p>
            <a:pPr lvl="1"/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    a la estructura de </a:t>
            </a:r>
            <a:r>
              <a:rPr lang="es-ES_tradnl" sz="16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Geotracker</a:t>
            </a: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endParaRPr lang="es-ES_tradnl" sz="1600" b="1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_tradnl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Captura de </a:t>
            </a:r>
            <a:r>
              <a:rPr lang="es-ES_tradnl" sz="16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POIs</a:t>
            </a:r>
            <a:r>
              <a:rPr lang="es-ES_tradnl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e información asociada a éstos: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Inicio/fin de procesos (rutas, entregas etc…)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Observaciones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Incidencias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Imágenes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Firma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s-ES_tradnl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Etc…</a:t>
            </a:r>
          </a:p>
          <a:p>
            <a:endParaRPr lang="es-ES" sz="1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4" descr="http://geotracker.jsv.es/Content/images/home/slid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8454" y="1150732"/>
            <a:ext cx="1872209" cy="1296144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geotracker.jsv.es/Content/images/home/slid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8455" y="2707347"/>
            <a:ext cx="1872208" cy="1297717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4529" y="4299247"/>
            <a:ext cx="2772519" cy="1784036"/>
          </a:xfrm>
          <a:prstGeom prst="rect">
            <a:avLst/>
          </a:prstGeom>
          <a:noFill/>
          <a:ln w="158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539552" y="1629527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Seguimiento y datos de </a:t>
            </a:r>
            <a:r>
              <a:rPr lang="es-ES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movilidad 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 tiempo </a:t>
            </a:r>
            <a:r>
              <a:rPr lang="es-ES" sz="1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real 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7" name="Picture 2" descr="C:\Users\dorduña\Desktop\chincheta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75718" y="1337367"/>
            <a:ext cx="978179" cy="8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94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-8878" y="379693"/>
            <a:ext cx="9171620" cy="553998"/>
            <a:chOff x="-8878" y="379693"/>
            <a:chExt cx="9171620" cy="553998"/>
          </a:xfrm>
        </p:grpSpPr>
        <p:sp>
          <p:nvSpPr>
            <p:cNvPr id="4" name="3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98626" y="379693"/>
              <a:ext cx="2826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solidFill>
                    <a:schemeClr val="bg1"/>
                  </a:solidFill>
                  <a:latin typeface="Franklin Gothic Medium Cond" pitchFamily="34" charset="0"/>
                </a:rPr>
                <a:t>¿Quiénes Somos?</a:t>
              </a:r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6015837"/>
            <a:ext cx="1907704" cy="668819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81733" y="1124744"/>
            <a:ext cx="59894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JSV-WARNIER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centra su actividad en dos grandes áreas, soluciones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para el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almacén y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oluciones de movilidad multiplataforma.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6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Aporta en sus soluciones más de 20 años de experiencia y un equipo técnico altamente cualificado.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6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Delegaciones en Madrid, Barcelona,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Bilbao, Valencia y La Coruña</a:t>
            </a:r>
            <a:endParaRPr lang="es-ES" sz="16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60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1500 compañías han depositado su confianza en nuestras soluciones.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Partners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Tecnológicos:</a:t>
            </a:r>
          </a:p>
          <a:p>
            <a:pPr marL="1005840" lvl="1" indent="-45720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Principal </a:t>
            </a: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Partner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de </a:t>
            </a: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Intermec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y </a:t>
            </a: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Honeywell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en España.</a:t>
            </a:r>
          </a:p>
          <a:p>
            <a:pPr marL="1291590" lvl="2" indent="-28575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Intermec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Certified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Service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Center. IGSP</a:t>
            </a:r>
          </a:p>
          <a:p>
            <a:pPr marL="1291590" lvl="2" indent="-28575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Intermec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Certified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Support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Center.</a:t>
            </a:r>
          </a:p>
          <a:p>
            <a:pPr marL="1291590" lvl="2" indent="-28575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Vocollect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Total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Solution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Provider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marL="1291590" lvl="2" indent="-28575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Vocollect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Certified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Service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Center.</a:t>
            </a:r>
          </a:p>
          <a:p>
            <a:pPr marL="1005840" lvl="1" indent="-45720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Partner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certificado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Xone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marL="1005840" lvl="1" indent="-457200" algn="just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s-ES" sz="14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Partner</a:t>
            </a:r>
            <a:r>
              <a:rPr lang="es-ES" sz="14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certificado </a:t>
            </a:r>
            <a:r>
              <a:rPr lang="es-ES" sz="14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Mojix</a:t>
            </a:r>
            <a:endParaRPr lang="es-ES" sz="1400" kern="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lvl="1" algn="just"/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6651354" y="861684"/>
            <a:ext cx="2492646" cy="5996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5674" y="1195855"/>
            <a:ext cx="1944798" cy="34203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5385" y="2996170"/>
            <a:ext cx="1645377" cy="93688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6847" y="2063824"/>
            <a:ext cx="1362452" cy="501080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3549" y="4357050"/>
            <a:ext cx="1249048" cy="51211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7081" y="5085184"/>
            <a:ext cx="1361984" cy="1361984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6732240" y="404664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err="1" smtClean="0">
                <a:solidFill>
                  <a:schemeClr val="bg1"/>
                </a:solidFill>
                <a:latin typeface="Franklin Gothic Medium Cond" pitchFamily="34" charset="0"/>
              </a:rPr>
              <a:t>Partners</a:t>
            </a:r>
            <a:endParaRPr lang="es-ES" sz="3000" dirty="0">
              <a:solidFill>
                <a:schemeClr val="bg1"/>
              </a:solidFill>
              <a:latin typeface="Franklin Gothic Medium Cond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5782" y="5842493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06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2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9792" y="3630079"/>
            <a:ext cx="2362539" cy="236253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1544" y="1199674"/>
            <a:ext cx="46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Dispositivos Industriales</a:t>
            </a:r>
          </a:p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portátiles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8" name="7 Grupo"/>
            <p:cNvGrpSpPr/>
            <p:nvPr/>
          </p:nvGrpSpPr>
          <p:grpSpPr>
            <a:xfrm>
              <a:off x="-8878" y="379693"/>
              <a:ext cx="9171620" cy="553998"/>
              <a:chOff x="-8878" y="379693"/>
              <a:chExt cx="9171620" cy="553998"/>
            </a:xfrm>
          </p:grpSpPr>
          <p:sp>
            <p:nvSpPr>
              <p:cNvPr id="10" name="9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10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11 CuadroTexto"/>
              <p:cNvSpPr txBox="1"/>
              <p:nvPr/>
            </p:nvSpPr>
            <p:spPr>
              <a:xfrm>
                <a:off x="98626" y="379693"/>
                <a:ext cx="447337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Dispositivos Industriales</a:t>
                </a:r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9" name="8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71091" y="1199674"/>
            <a:ext cx="2191939" cy="4027787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711544" y="2520186"/>
            <a:ext cx="47753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JSV propone una amplia gama de terminales e impresoras portátiles de gran resistencia, pudiendo trabajar en los entornos profesionales más extremos. </a:t>
            </a:r>
          </a:p>
          <a:p>
            <a:pPr marL="0" lvl="1" algn="just"/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5491" y="5998700"/>
            <a:ext cx="2289048" cy="569976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8623" y="4268258"/>
            <a:ext cx="1236617" cy="1476103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3922" y="3899537"/>
            <a:ext cx="888052" cy="1844824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9224" y="3929960"/>
            <a:ext cx="762074" cy="180329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09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-8878" y="379693"/>
            <a:ext cx="9171620" cy="553998"/>
            <a:chOff x="-8878" y="379693"/>
            <a:chExt cx="9171620" cy="553998"/>
          </a:xfrm>
        </p:grpSpPr>
        <p:sp>
          <p:nvSpPr>
            <p:cNvPr id="5" name="4 Rectángulo"/>
            <p:cNvSpPr/>
            <p:nvPr/>
          </p:nvSpPr>
          <p:spPr>
            <a:xfrm>
              <a:off x="-8878" y="501643"/>
              <a:ext cx="658822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651354" y="501643"/>
              <a:ext cx="2511388" cy="3600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98626" y="379693"/>
              <a:ext cx="2826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solidFill>
                    <a:schemeClr val="bg1"/>
                  </a:solidFill>
                  <a:latin typeface="Franklin Gothic Medium Cond" pitchFamily="34" charset="0"/>
                </a:rPr>
                <a:t>¿Por qué?</a:t>
              </a:r>
              <a:endParaRPr lang="es-ES" sz="3000" dirty="0">
                <a:solidFill>
                  <a:schemeClr val="bg1"/>
                </a:solidFill>
                <a:latin typeface="Franklin Gothic Medium Cond" pitchFamily="34" charset="0"/>
              </a:endParaRPr>
            </a:p>
          </p:txBody>
        </p:sp>
      </p:grpSp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5949280"/>
            <a:ext cx="1907704" cy="668819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619672" y="4080554"/>
            <a:ext cx="63988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 experiencia y la innovación son nuestra garantía de éxito, nos comprometemos a ser </a:t>
            </a:r>
          </a:p>
          <a:p>
            <a:pPr algn="ctr"/>
            <a:r>
              <a:rPr lang="es-ES" sz="2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su socio tecnológico.</a:t>
            </a:r>
            <a:endParaRPr lang="es-ES" sz="2600" b="1" dirty="0"/>
          </a:p>
        </p:txBody>
      </p:sp>
      <p:grpSp>
        <p:nvGrpSpPr>
          <p:cNvPr id="18" name="17 Grupo"/>
          <p:cNvGrpSpPr/>
          <p:nvPr/>
        </p:nvGrpSpPr>
        <p:grpSpPr>
          <a:xfrm>
            <a:off x="628331" y="2271569"/>
            <a:ext cx="2529658" cy="1224136"/>
            <a:chOff x="408352" y="2271569"/>
            <a:chExt cx="2529658" cy="1224136"/>
          </a:xfrm>
        </p:grpSpPr>
        <p:sp>
          <p:nvSpPr>
            <p:cNvPr id="10" name="9 Rectángulo"/>
            <p:cNvSpPr/>
            <p:nvPr/>
          </p:nvSpPr>
          <p:spPr>
            <a:xfrm>
              <a:off x="408352" y="2271569"/>
              <a:ext cx="2529658" cy="12241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414760" y="2622027"/>
              <a:ext cx="2516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 Narrow" pitchFamily="34" charset="0"/>
                </a:rPr>
                <a:t>ASESORAMIENTO TECNOLÓGICO</a:t>
              </a:r>
              <a:endParaRPr lang="es-ES" sz="1400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3285234" y="2271569"/>
            <a:ext cx="2529658" cy="1224136"/>
            <a:chOff x="3138248" y="2271569"/>
            <a:chExt cx="2529658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138248" y="2271569"/>
              <a:ext cx="2529658" cy="12241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3253169" y="2622027"/>
              <a:ext cx="2299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 Narrow" pitchFamily="34" charset="0"/>
                </a:rPr>
                <a:t>DESARROLLO E INTEGRACIÓN</a:t>
              </a:r>
              <a:endParaRPr lang="es-ES" sz="1400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5942138" y="2271569"/>
            <a:ext cx="2529658" cy="1224136"/>
            <a:chOff x="5722159" y="2271569"/>
            <a:chExt cx="2529658" cy="1224136"/>
          </a:xfrm>
        </p:grpSpPr>
        <p:sp>
          <p:nvSpPr>
            <p:cNvPr id="12" name="11 Rectángulo"/>
            <p:cNvSpPr/>
            <p:nvPr/>
          </p:nvSpPr>
          <p:spPr>
            <a:xfrm>
              <a:off x="5722159" y="2271569"/>
              <a:ext cx="2529658" cy="12241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6048916" y="2622027"/>
              <a:ext cx="1876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 Narrow" pitchFamily="34" charset="0"/>
                </a:rPr>
                <a:t>SOPORTE Y MANTENIMIENTO</a:t>
              </a:r>
              <a:endParaRPr lang="es-ES" sz="1400" dirty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60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937" y="0"/>
            <a:ext cx="5112639" cy="68580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58918" y="0"/>
            <a:ext cx="5242743" cy="6858000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4499992" y="0"/>
            <a:ext cx="143945" cy="6858000"/>
          </a:xfrm>
          <a:prstGeom prst="rect">
            <a:avLst/>
          </a:prstGeom>
          <a:solidFill>
            <a:srgbClr val="F47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4788024" y="332656"/>
            <a:ext cx="4986301" cy="1368152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3635896" y="418019"/>
            <a:ext cx="54726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4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Soluciones de Movilidad</a:t>
            </a:r>
          </a:p>
          <a:p>
            <a:pPr algn="r"/>
            <a:r>
              <a:rPr lang="es-ES" sz="34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Multiplataforma</a:t>
            </a:r>
            <a:endParaRPr lang="es-ES" sz="3400" b="1" dirty="0">
              <a:solidFill>
                <a:schemeClr val="bg1"/>
              </a:solidFill>
              <a:latin typeface="Arial Narrow" pitchFamily="34" charset="0"/>
              <a:cs typeface="Aharoni" pitchFamily="2" charset="-79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-684584" y="5013176"/>
            <a:ext cx="5040560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107504" y="508518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Soluciones</a:t>
            </a:r>
          </a:p>
          <a:p>
            <a:r>
              <a:rPr lang="es-ES" sz="3600" b="1" dirty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p</a:t>
            </a:r>
            <a:r>
              <a:rPr lang="es-ES" sz="36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ara el Almacén</a:t>
            </a:r>
            <a:endParaRPr lang="es-ES" sz="3600" b="1" dirty="0">
              <a:solidFill>
                <a:schemeClr val="bg1"/>
              </a:solidFill>
              <a:latin typeface="Arial Narrow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61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58918" y="0"/>
            <a:ext cx="5242743" cy="6858000"/>
          </a:xfrm>
          <a:prstGeom prst="rect">
            <a:avLst/>
          </a:prstGeom>
        </p:spPr>
      </p:pic>
      <p:sp>
        <p:nvSpPr>
          <p:cNvPr id="11" name="10 Rectángulo"/>
          <p:cNvSpPr/>
          <p:nvPr/>
        </p:nvSpPr>
        <p:spPr>
          <a:xfrm>
            <a:off x="-684584" y="5013176"/>
            <a:ext cx="5112568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4499992" y="0"/>
            <a:ext cx="143945" cy="6858000"/>
          </a:xfrm>
          <a:prstGeom prst="rect">
            <a:avLst/>
          </a:prstGeom>
          <a:solidFill>
            <a:srgbClr val="F47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5020823" y="5760550"/>
            <a:ext cx="4139952" cy="69278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7" name="2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567" y="5233627"/>
            <a:ext cx="1364871" cy="907605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4938953" y="5400511"/>
            <a:ext cx="18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kern="0" dirty="0" err="1" smtClean="0">
                <a:solidFill>
                  <a:schemeClr val="accent1"/>
                </a:solidFill>
                <a:latin typeface="Arial Narrow" pitchFamily="34" charset="0"/>
              </a:rPr>
              <a:t>Fastprocess</a:t>
            </a:r>
            <a:endParaRPr lang="es-ES" b="1" dirty="0"/>
          </a:p>
        </p:txBody>
      </p:sp>
      <p:sp>
        <p:nvSpPr>
          <p:cNvPr id="36" name="35 CuadroTexto"/>
          <p:cNvSpPr txBox="1"/>
          <p:nvPr/>
        </p:nvSpPr>
        <p:spPr>
          <a:xfrm>
            <a:off x="5004048" y="5776228"/>
            <a:ext cx="2476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400" dirty="0">
                <a:solidFill>
                  <a:schemeClr val="accent1"/>
                </a:solidFill>
                <a:latin typeface="Arial Narrow" pitchFamily="34" charset="0"/>
              </a:rPr>
              <a:t>P</a:t>
            </a:r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rocesos de Almacén en Movilidad</a:t>
            </a:r>
          </a:p>
          <a:p>
            <a:pPr algn="just"/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(Recepción, Ubicación, Preparación, </a:t>
            </a:r>
          </a:p>
          <a:p>
            <a:pPr algn="just"/>
            <a:r>
              <a:rPr lang="es-ES" sz="1200" dirty="0" smtClean="0">
                <a:solidFill>
                  <a:schemeClr val="accent1"/>
                </a:solidFill>
                <a:latin typeface="Arial Narrow" pitchFamily="34" charset="0"/>
              </a:rPr>
              <a:t>Inventarios, Expedición…)</a:t>
            </a:r>
            <a:endParaRPr lang="es-ES" sz="12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5020823" y="908720"/>
            <a:ext cx="4139952" cy="76508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58482" y="332656"/>
            <a:ext cx="1393404" cy="927485"/>
          </a:xfrm>
          <a:prstGeom prst="rect">
            <a:avLst/>
          </a:prstGeom>
        </p:spPr>
      </p:pic>
      <p:sp>
        <p:nvSpPr>
          <p:cNvPr id="33" name="32 CuadroTexto"/>
          <p:cNvSpPr txBox="1"/>
          <p:nvPr/>
        </p:nvSpPr>
        <p:spPr>
          <a:xfrm>
            <a:off x="4922178" y="548680"/>
            <a:ext cx="18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Voz</a:t>
            </a:r>
            <a:endParaRPr lang="es-ES" b="1" dirty="0"/>
          </a:p>
        </p:txBody>
      </p:sp>
      <p:sp>
        <p:nvSpPr>
          <p:cNvPr id="37" name="36 CuadroTexto"/>
          <p:cNvSpPr txBox="1"/>
          <p:nvPr/>
        </p:nvSpPr>
        <p:spPr>
          <a:xfrm>
            <a:off x="5020823" y="908720"/>
            <a:ext cx="2628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Tecnología de Voz. Permite </a:t>
            </a:r>
            <a:r>
              <a:rPr lang="es-ES" sz="1400" dirty="0">
                <a:solidFill>
                  <a:schemeClr val="accent1"/>
                </a:solidFill>
                <a:latin typeface="Arial Narrow" pitchFamily="34" charset="0"/>
              </a:rPr>
              <a:t>trabajar con los ojos y manos libres </a:t>
            </a:r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mediante pequeñas instrucciones </a:t>
            </a:r>
            <a:r>
              <a:rPr lang="es-ES" sz="1400" dirty="0">
                <a:solidFill>
                  <a:schemeClr val="accent1"/>
                </a:solidFill>
                <a:latin typeface="Arial Narrow" pitchFamily="34" charset="0"/>
              </a:rPr>
              <a:t>de </a:t>
            </a:r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voz.</a:t>
            </a:r>
            <a:endParaRPr lang="es-ES" sz="14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5020823" y="4221088"/>
            <a:ext cx="4139952" cy="5760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2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9600" y="3643909"/>
            <a:ext cx="1393404" cy="928355"/>
          </a:xfrm>
          <a:prstGeom prst="rect">
            <a:avLst/>
          </a:prstGeom>
        </p:spPr>
      </p:pic>
      <p:sp>
        <p:nvSpPr>
          <p:cNvPr id="34" name="33 CuadroTexto"/>
          <p:cNvSpPr txBox="1"/>
          <p:nvPr/>
        </p:nvSpPr>
        <p:spPr>
          <a:xfrm>
            <a:off x="4913296" y="3851756"/>
            <a:ext cx="18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RFID</a:t>
            </a:r>
            <a:endParaRPr lang="es-ES" b="1" dirty="0"/>
          </a:p>
        </p:txBody>
      </p:sp>
      <p:sp>
        <p:nvSpPr>
          <p:cNvPr id="38" name="37 CuadroTexto"/>
          <p:cNvSpPr txBox="1"/>
          <p:nvPr/>
        </p:nvSpPr>
        <p:spPr>
          <a:xfrm>
            <a:off x="5010244" y="4221088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Identificación y grabación por </a:t>
            </a:r>
          </a:p>
          <a:p>
            <a:pPr algn="just"/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Radiofrecuencia (UHF) mediante </a:t>
            </a:r>
            <a:r>
              <a:rPr lang="es-ES" sz="1400" dirty="0" err="1" smtClean="0">
                <a:solidFill>
                  <a:schemeClr val="accent1"/>
                </a:solidFill>
                <a:latin typeface="Arial Narrow" pitchFamily="34" charset="0"/>
              </a:rPr>
              <a:t>tags</a:t>
            </a:r>
            <a:endParaRPr lang="es-ES" sz="14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5020823" y="2599617"/>
            <a:ext cx="4139952" cy="57606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CuadroTexto"/>
          <p:cNvSpPr txBox="1"/>
          <p:nvPr/>
        </p:nvSpPr>
        <p:spPr>
          <a:xfrm>
            <a:off x="4913296" y="2239577"/>
            <a:ext cx="274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kern="0" dirty="0" smtClean="0">
                <a:solidFill>
                  <a:schemeClr val="accent1"/>
                </a:solidFill>
                <a:latin typeface="Arial Narrow" pitchFamily="34" charset="0"/>
              </a:rPr>
              <a:t>Dispositivos Industriales</a:t>
            </a:r>
            <a:endParaRPr lang="es-ES" b="1" dirty="0"/>
          </a:p>
        </p:txBody>
      </p:sp>
      <p:sp>
        <p:nvSpPr>
          <p:cNvPr id="39" name="38 CuadroTexto"/>
          <p:cNvSpPr txBox="1"/>
          <p:nvPr/>
        </p:nvSpPr>
        <p:spPr>
          <a:xfrm>
            <a:off x="4997752" y="2626039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Terminales de mano, de carretilla, lectores</a:t>
            </a:r>
          </a:p>
          <a:p>
            <a:pPr algn="just"/>
            <a:r>
              <a:rPr lang="es-ES" sz="1400" dirty="0">
                <a:solidFill>
                  <a:schemeClr val="accent1"/>
                </a:solidFill>
                <a:latin typeface="Arial Narrow" pitchFamily="34" charset="0"/>
              </a:rPr>
              <a:t>d</a:t>
            </a:r>
            <a:r>
              <a:rPr lang="es-ES" sz="1400" dirty="0" smtClean="0">
                <a:solidFill>
                  <a:schemeClr val="accent1"/>
                </a:solidFill>
                <a:latin typeface="Arial Narrow" pitchFamily="34" charset="0"/>
              </a:rPr>
              <a:t>e códigos de barras, impresoras de etiquetas…</a:t>
            </a:r>
            <a:endParaRPr lang="es-ES" sz="1400" dirty="0">
              <a:solidFill>
                <a:schemeClr val="accent1"/>
              </a:solidFill>
              <a:latin typeface="Arial Narrow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44408" y="1916832"/>
            <a:ext cx="599133" cy="1100934"/>
          </a:xfrm>
          <a:prstGeom prst="rect">
            <a:avLst/>
          </a:prstGeom>
        </p:spPr>
      </p:pic>
      <p:sp>
        <p:nvSpPr>
          <p:cNvPr id="24" name="23 CuadroTexto"/>
          <p:cNvSpPr txBox="1"/>
          <p:nvPr/>
        </p:nvSpPr>
        <p:spPr>
          <a:xfrm>
            <a:off x="0" y="5013176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Soluciones</a:t>
            </a:r>
          </a:p>
          <a:p>
            <a:r>
              <a:rPr lang="es-ES" sz="4000" b="1" dirty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p</a:t>
            </a:r>
            <a:r>
              <a:rPr lang="es-ES" sz="4000" b="1" dirty="0" smtClean="0">
                <a:solidFill>
                  <a:schemeClr val="bg1"/>
                </a:solidFill>
                <a:latin typeface="Arial Narrow" pitchFamily="34" charset="0"/>
                <a:cs typeface="Aharoni" pitchFamily="2" charset="-79"/>
              </a:rPr>
              <a:t>ara el Almacén</a:t>
            </a:r>
            <a:endParaRPr lang="es-ES" sz="4000" b="1" dirty="0">
              <a:solidFill>
                <a:schemeClr val="bg1"/>
              </a:solidFill>
              <a:latin typeface="Arial Narrow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15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  <p:grpSp>
        <p:nvGrpSpPr>
          <p:cNvPr id="4" name="3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5" name="4 Grupo"/>
            <p:cNvGrpSpPr/>
            <p:nvPr/>
          </p:nvGrpSpPr>
          <p:grpSpPr>
            <a:xfrm>
              <a:off x="-8878" y="379693"/>
              <a:ext cx="9171620" cy="1015663"/>
              <a:chOff x="-8878" y="379693"/>
              <a:chExt cx="9171620" cy="1015663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7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CuadroTexto"/>
              <p:cNvSpPr txBox="1"/>
              <p:nvPr/>
            </p:nvSpPr>
            <p:spPr>
              <a:xfrm>
                <a:off x="98626" y="379693"/>
                <a:ext cx="50494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para el Almacén</a:t>
                </a:r>
              </a:p>
              <a:p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0" name="9 CuadroTexto"/>
          <p:cNvSpPr txBox="1"/>
          <p:nvPr/>
        </p:nvSpPr>
        <p:spPr>
          <a:xfrm>
            <a:off x="633254" y="1024216"/>
            <a:ext cx="408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 Voz del Almacén</a:t>
            </a:r>
            <a:endParaRPr lang="es-ES" sz="40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1354" y="3929573"/>
            <a:ext cx="2167298" cy="144260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2326950"/>
            <a:ext cx="2220521" cy="1478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13 CuadroTexto"/>
          <p:cNvSpPr txBox="1"/>
          <p:nvPr/>
        </p:nvSpPr>
        <p:spPr>
          <a:xfrm>
            <a:off x="3419872" y="2636912"/>
            <a:ext cx="468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Permite trabajar con los ojos y manos libres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mediante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pequeñas instrucciones de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voz, consiguiendo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Importante incremento de productividad</a:t>
            </a: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Reducción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errores y costes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Optimización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procesos</a:t>
            </a: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Facilidad de uso </a:t>
            </a: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Favorecer la ergonomía</a:t>
            </a:r>
          </a:p>
          <a:p>
            <a:pPr marL="285750" indent="-285750" algn="just">
              <a:buFontTx/>
              <a:buChar char="-"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Disminución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riesgos laborales</a:t>
            </a:r>
          </a:p>
          <a:p>
            <a:pPr algn="just"/>
            <a:endParaRPr lang="es-ES" dirty="0">
              <a:latin typeface="Arial Narrow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419872" y="1732102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de Voz para 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 Cadena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de 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Suministros</a:t>
            </a:r>
            <a:endParaRPr lang="es-ES" sz="28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4005064"/>
            <a:ext cx="2213820" cy="1477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084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4474390"/>
            <a:ext cx="1939326" cy="1433775"/>
          </a:xfrm>
          <a:prstGeom prst="rect">
            <a:avLst/>
          </a:prstGeom>
        </p:spPr>
      </p:pic>
      <p:sp>
        <p:nvSpPr>
          <p:cNvPr id="26" name="25 CuadroTexto"/>
          <p:cNvSpPr txBox="1"/>
          <p:nvPr/>
        </p:nvSpPr>
        <p:spPr>
          <a:xfrm>
            <a:off x="6697073" y="1340768"/>
            <a:ext cx="226741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JSV-WARNIER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es:</a:t>
            </a:r>
          </a:p>
          <a:p>
            <a:pPr marL="0" lvl="1" algn="just"/>
            <a:endParaRPr lang="es-ES" sz="1600" kern="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s-ES" sz="16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Intermec</a:t>
            </a:r>
            <a:r>
              <a:rPr lang="es-ES" sz="16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6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Certified</a:t>
            </a:r>
            <a:r>
              <a:rPr lang="es-ES" sz="16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6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Service</a:t>
            </a:r>
            <a:r>
              <a:rPr lang="es-ES" sz="16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Center. </a:t>
            </a:r>
            <a:r>
              <a:rPr lang="es-ES" sz="16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IGSP</a:t>
            </a:r>
          </a:p>
          <a:p>
            <a:pPr marL="285750" lvl="1" indent="-285750">
              <a:buFont typeface="Wingdings" pitchFamily="2" charset="2"/>
              <a:buChar char="Ø"/>
            </a:pPr>
            <a:endParaRPr lang="es-ES" sz="1600" kern="0" dirty="0" smtClean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es-ES" sz="1600" kern="0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Intermec</a:t>
            </a:r>
            <a:r>
              <a:rPr lang="es-ES" sz="1600" kern="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6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Certified</a:t>
            </a:r>
            <a:r>
              <a:rPr lang="es-ES" sz="16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1600" kern="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Support</a:t>
            </a:r>
            <a:r>
              <a:rPr lang="es-ES" sz="1600" kern="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Center.</a:t>
            </a:r>
          </a:p>
          <a:p>
            <a:endParaRPr lang="es-ES" dirty="0"/>
          </a:p>
        </p:txBody>
      </p:sp>
      <p:grpSp>
        <p:nvGrpSpPr>
          <p:cNvPr id="5" name="4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6" name="5 Grupo"/>
            <p:cNvGrpSpPr/>
            <p:nvPr/>
          </p:nvGrpSpPr>
          <p:grpSpPr>
            <a:xfrm>
              <a:off x="-8878" y="379693"/>
              <a:ext cx="9171620" cy="553998"/>
              <a:chOff x="-8878" y="379693"/>
              <a:chExt cx="9171620" cy="553998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98626" y="379693"/>
                <a:ext cx="447337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para el Almacén</a:t>
                </a:r>
              </a:p>
            </p:txBody>
          </p:sp>
        </p:grp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6084855"/>
            <a:ext cx="2289048" cy="569976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467544" y="1124744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Dispositivos Industriales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11544" y="1846853"/>
            <a:ext cx="4775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 esta línea, proponemos una amplia gama de terminales, lectores e impresoras industriales que reúnen la más avanzada tecnología. Los dispositivos, muy robustos y resistentes, están preparados para trabajar en los entornos profesionales más extremos. </a:t>
            </a:r>
          </a:p>
          <a:p>
            <a:pPr marL="0" lvl="1" algn="just"/>
            <a:endParaRPr lang="es-ES" sz="15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marL="0" lvl="1" algn="just"/>
            <a:r>
              <a:rPr lang="es-ES" sz="15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JSV es Servicio Técnico Certificado para la reparación y mantenimiento de dichos dispositivos. </a:t>
            </a:r>
            <a:endParaRPr lang="es-ES" sz="1600" kern="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0984" y="3673349"/>
            <a:ext cx="607272" cy="143870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6815" y="3703460"/>
            <a:ext cx="638510" cy="1507155"/>
          </a:xfrm>
          <a:prstGeom prst="rect">
            <a:avLst/>
          </a:prstGeom>
        </p:spPr>
      </p:pic>
      <p:pic>
        <p:nvPicPr>
          <p:cNvPr id="23" name="22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1287" y="4615966"/>
            <a:ext cx="737116" cy="1189298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9633" y="4839665"/>
            <a:ext cx="986241" cy="957978"/>
          </a:xfrm>
          <a:prstGeom prst="rect">
            <a:avLst/>
          </a:prstGeom>
        </p:spPr>
      </p:pic>
      <p:pic>
        <p:nvPicPr>
          <p:cNvPr id="25" name="24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1544" y="4009231"/>
            <a:ext cx="1021287" cy="821304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35526" y="3862442"/>
            <a:ext cx="1499415" cy="14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89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6" name="5 Grupo"/>
            <p:cNvGrpSpPr/>
            <p:nvPr/>
          </p:nvGrpSpPr>
          <p:grpSpPr>
            <a:xfrm>
              <a:off x="-8878" y="379693"/>
              <a:ext cx="9171620" cy="1015663"/>
              <a:chOff x="-8878" y="379693"/>
              <a:chExt cx="9171620" cy="1015663"/>
            </a:xfrm>
          </p:grpSpPr>
          <p:sp>
            <p:nvSpPr>
              <p:cNvPr id="8" name="7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98626" y="379693"/>
                <a:ext cx="44733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para el Almacén</a:t>
                </a:r>
              </a:p>
              <a:p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2" name="11 CuadroTexto"/>
          <p:cNvSpPr txBox="1"/>
          <p:nvPr/>
        </p:nvSpPr>
        <p:spPr>
          <a:xfrm>
            <a:off x="395536" y="100172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RFID</a:t>
            </a:r>
            <a:endParaRPr lang="es-ES" sz="30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621" y="1551996"/>
            <a:ext cx="2810069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9" name="58 Grupo"/>
          <p:cNvGrpSpPr/>
          <p:nvPr/>
        </p:nvGrpSpPr>
        <p:grpSpPr>
          <a:xfrm>
            <a:off x="3588441" y="1412776"/>
            <a:ext cx="4839305" cy="1758389"/>
            <a:chOff x="3668312" y="1260337"/>
            <a:chExt cx="4839305" cy="1758389"/>
          </a:xfrm>
        </p:grpSpPr>
        <p:sp>
          <p:nvSpPr>
            <p:cNvPr id="13" name="12 CuadroTexto"/>
            <p:cNvSpPr txBox="1"/>
            <p:nvPr/>
          </p:nvSpPr>
          <p:spPr>
            <a:xfrm>
              <a:off x="3668312" y="1260337"/>
              <a:ext cx="48393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5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Identificación por Radiofrecuencia</a:t>
              </a:r>
              <a:endParaRPr lang="es-ES" sz="2500" dirty="0"/>
            </a:p>
          </p:txBody>
        </p:sp>
        <p:sp>
          <p:nvSpPr>
            <p:cNvPr id="2" name="1 CuadroTexto"/>
            <p:cNvSpPr txBox="1"/>
            <p:nvPr/>
          </p:nvSpPr>
          <p:spPr>
            <a:xfrm>
              <a:off x="4139952" y="1695287"/>
              <a:ext cx="345638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Sin contacto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Sin visualización directa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Lecturas simultáneas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Estándar </a:t>
              </a:r>
              <a:r>
                <a:rPr lang="es-ES" sz="1600" dirty="0" err="1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EPCGlobal</a:t>
              </a: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 Gen-2</a:t>
              </a:r>
              <a:endParaRPr lang="es-ES" sz="16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endParaRPr>
            </a:p>
            <a:p>
              <a:endParaRPr lang="es-ES" sz="1600" dirty="0"/>
            </a:p>
          </p:txBody>
        </p:sp>
      </p:grpSp>
      <p:grpSp>
        <p:nvGrpSpPr>
          <p:cNvPr id="60" name="59 Grupo"/>
          <p:cNvGrpSpPr/>
          <p:nvPr/>
        </p:nvGrpSpPr>
        <p:grpSpPr>
          <a:xfrm>
            <a:off x="3588441" y="2996952"/>
            <a:ext cx="3546141" cy="1600438"/>
            <a:chOff x="3690155" y="2836674"/>
            <a:chExt cx="3546141" cy="1600438"/>
          </a:xfrm>
        </p:grpSpPr>
        <p:sp>
          <p:nvSpPr>
            <p:cNvPr id="14" name="13 CuadroTexto"/>
            <p:cNvSpPr txBox="1"/>
            <p:nvPr/>
          </p:nvSpPr>
          <p:spPr>
            <a:xfrm>
              <a:off x="3690155" y="2836674"/>
              <a:ext cx="354614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5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Arquitectura básica</a:t>
              </a:r>
              <a:endParaRPr lang="es-ES" sz="2500" dirty="0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4139952" y="3359894"/>
              <a:ext cx="1936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TAG o etiqueta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Antena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Lector</a:t>
              </a:r>
            </a:p>
            <a:p>
              <a:pPr marL="285750" indent="-285750">
                <a:buFontTx/>
                <a:buChar char="-"/>
              </a:pPr>
              <a:r>
                <a:rPr lang="es-ES" sz="1600" dirty="0" smtClean="0">
                  <a:solidFill>
                    <a:schemeClr val="accent1">
                      <a:lumMod val="75000"/>
                    </a:schemeClr>
                  </a:solidFill>
                  <a:latin typeface="Arial Narrow" pitchFamily="34" charset="0"/>
                </a:rPr>
                <a:t>Middleware RFID</a:t>
              </a:r>
              <a:endParaRPr lang="es-ES" sz="1600" dirty="0"/>
            </a:p>
          </p:txBody>
        </p:sp>
      </p:grpSp>
      <p:pic>
        <p:nvPicPr>
          <p:cNvPr id="16" name="Picture 2" descr="D:\Proyectos\RFID Mojix Consum\fotos\Instalacion\IMG-20110520-0006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621" y="3568220"/>
            <a:ext cx="2810069" cy="1872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3285234" y="4643556"/>
            <a:ext cx="4836822" cy="1816549"/>
            <a:chOff x="228600" y="1447800"/>
            <a:chExt cx="8811025" cy="3912193"/>
          </a:xfrm>
        </p:grpSpPr>
        <p:pic>
          <p:nvPicPr>
            <p:cNvPr id="19" name="Grafik 31" descr="Welle.g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24314">
              <a:off x="7121525" y="2728913"/>
              <a:ext cx="1547813" cy="93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Gruppieren 5"/>
            <p:cNvGrpSpPr>
              <a:grpSpLocks/>
            </p:cNvGrpSpPr>
            <p:nvPr/>
          </p:nvGrpSpPr>
          <p:grpSpPr bwMode="auto">
            <a:xfrm>
              <a:off x="228600" y="1447800"/>
              <a:ext cx="8364537" cy="2801938"/>
              <a:chOff x="93478" y="653094"/>
              <a:chExt cx="8364722" cy="2801155"/>
            </a:xfrm>
          </p:grpSpPr>
          <p:pic>
            <p:nvPicPr>
              <p:cNvPr id="55" name="Grafik 34" descr="RFID Tag.gif"/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520185" y="3000483"/>
                <a:ext cx="450092" cy="453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6" name="Gruppieren 32"/>
              <p:cNvGrpSpPr>
                <a:grpSpLocks/>
              </p:cNvGrpSpPr>
              <p:nvPr/>
            </p:nvGrpSpPr>
            <p:grpSpPr bwMode="auto">
              <a:xfrm>
                <a:off x="93478" y="653094"/>
                <a:ext cx="8364722" cy="1658033"/>
                <a:chOff x="93478" y="636444"/>
                <a:chExt cx="8364722" cy="1658033"/>
              </a:xfrm>
            </p:grpSpPr>
            <p:pic>
              <p:nvPicPr>
                <p:cNvPr id="57" name="Grafik 36" descr="Chandelier.gif"/>
                <p:cNvPicPr>
                  <a:picLocks noChangeAspect="1"/>
                </p:cNvPicPr>
                <p:nvPr/>
              </p:nvPicPr>
              <p:blipFill>
                <a:blip r:embed="rId8" cstate="print">
                  <a:lum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6705600" y="636444"/>
                  <a:ext cx="1752600" cy="15567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8" name="Grafik 37" descr="Star_01.gif"/>
                <p:cNvPicPr>
                  <a:picLocks noChangeAspect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93478" y="1031101"/>
                  <a:ext cx="2037522" cy="1263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21" name="Ellipse 38"/>
            <p:cNvSpPr/>
            <p:nvPr/>
          </p:nvSpPr>
          <p:spPr>
            <a:xfrm>
              <a:off x="6681986" y="1566600"/>
              <a:ext cx="576064" cy="576064"/>
            </a:xfrm>
            <a:prstGeom prst="ellipse">
              <a:avLst/>
            </a:prstGeom>
            <a:gradFill flip="none" rotWithShape="1">
              <a:gsLst>
                <a:gs pos="25000">
                  <a:srgbClr val="FFFF00">
                    <a:alpha val="66000"/>
                  </a:srgbClr>
                </a:gs>
                <a:gs pos="50000">
                  <a:srgbClr val="FFC000">
                    <a:alpha val="34000"/>
                  </a:srgbClr>
                </a:gs>
                <a:gs pos="59000">
                  <a:srgbClr val="FFC000">
                    <a:alpha val="3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2" name="Ellipse 40"/>
            <p:cNvSpPr/>
            <p:nvPr/>
          </p:nvSpPr>
          <p:spPr>
            <a:xfrm>
              <a:off x="7915275" y="2052375"/>
              <a:ext cx="576064" cy="576064"/>
            </a:xfrm>
            <a:prstGeom prst="ellipse">
              <a:avLst/>
            </a:prstGeom>
            <a:gradFill flip="none" rotWithShape="1">
              <a:gsLst>
                <a:gs pos="25000">
                  <a:srgbClr val="FFFF00">
                    <a:alpha val="66000"/>
                  </a:srgbClr>
                </a:gs>
                <a:gs pos="50000">
                  <a:srgbClr val="FFC000">
                    <a:alpha val="34000"/>
                  </a:srgbClr>
                </a:gs>
                <a:gs pos="59000">
                  <a:srgbClr val="FFC000">
                    <a:alpha val="3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3" name="Ellipse 41"/>
            <p:cNvSpPr/>
            <p:nvPr/>
          </p:nvSpPr>
          <p:spPr>
            <a:xfrm>
              <a:off x="7120136" y="2314511"/>
              <a:ext cx="576064" cy="576064"/>
            </a:xfrm>
            <a:prstGeom prst="ellipse">
              <a:avLst/>
            </a:prstGeom>
            <a:gradFill flip="none" rotWithShape="1">
              <a:gsLst>
                <a:gs pos="25000">
                  <a:srgbClr val="FFFF00">
                    <a:alpha val="66000"/>
                  </a:srgbClr>
                </a:gs>
                <a:gs pos="50000">
                  <a:srgbClr val="FFC000">
                    <a:alpha val="34000"/>
                  </a:srgbClr>
                </a:gs>
                <a:gs pos="59000">
                  <a:srgbClr val="FFC000">
                    <a:alpha val="3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/>
            </a:p>
          </p:txBody>
        </p:sp>
        <p:pic>
          <p:nvPicPr>
            <p:cNvPr id="24" name="Grafik 42" descr="Welle 3.gif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8230524">
              <a:off x="4779963" y="2716213"/>
              <a:ext cx="631825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Grafik 43" descr="RFID Tag Activ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19988" y="360838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hteckiger Pfeil 44"/>
            <p:cNvSpPr/>
            <p:nvPr/>
          </p:nvSpPr>
          <p:spPr>
            <a:xfrm flipV="1">
              <a:off x="1691680" y="2193340"/>
              <a:ext cx="4509180" cy="197380"/>
            </a:xfrm>
            <a:prstGeom prst="bentArrow">
              <a:avLst>
                <a:gd name="adj1" fmla="val 17483"/>
                <a:gd name="adj2" fmla="val 26975"/>
                <a:gd name="adj3" fmla="val 50000"/>
                <a:gd name="adj4" fmla="val 9331"/>
              </a:avLst>
            </a:prstGeom>
            <a:gradFill>
              <a:gsLst>
                <a:gs pos="0">
                  <a:srgbClr val="FFFF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 cap="rnd">
              <a:prstDash val="dash"/>
              <a:miter lim="800000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27" name="Grafik 45" descr="Welle 3.gif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7619263">
              <a:off x="2402681" y="2750344"/>
              <a:ext cx="1220788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Grafik 46" descr="Welle 3.gif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7553038">
              <a:off x="6720681" y="3426620"/>
              <a:ext cx="466725" cy="385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Grafik 47" descr="eNode.gif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167438" y="2049463"/>
              <a:ext cx="893762" cy="554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Grafik 48" descr="Welle 3.gif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8230524">
              <a:off x="4779963" y="2716213"/>
              <a:ext cx="631825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Grafik 49" descr="RFID Tag Activ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19988" y="360838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Grafik 50" descr="Welle 3.gif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7619263">
              <a:off x="2402681" y="2750344"/>
              <a:ext cx="1220788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Grafik 51" descr="Welle 3.gif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7553038">
              <a:off x="6720681" y="3426620"/>
              <a:ext cx="466725" cy="385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Grafik 52" descr="Welle 3.gif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8230524">
              <a:off x="4779963" y="2716213"/>
              <a:ext cx="631825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Grafik 53" descr="RFID Tag Activ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19988" y="360838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Grafik 54" descr="Welle 3.gif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7619263">
              <a:off x="2402681" y="2750344"/>
              <a:ext cx="1220788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Grafik 55" descr="Welle 3.gif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7553038">
              <a:off x="6720681" y="3426620"/>
              <a:ext cx="466725" cy="385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Grafik 56" descr="Welle.g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24314">
              <a:off x="7121525" y="2728913"/>
              <a:ext cx="1547813" cy="93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Grafik 57" descr="Welle.g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24314">
              <a:off x="7121525" y="2728913"/>
              <a:ext cx="1547813" cy="93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Grafik 58" descr="Welle.g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24314">
              <a:off x="7121525" y="2728913"/>
              <a:ext cx="1547813" cy="93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Grafik 59" descr="Welle 3.gif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8230524">
              <a:off x="4779963" y="2716213"/>
              <a:ext cx="631825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Grafik 60" descr="RFID Tag Activ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519988" y="360838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Grafik 61" descr="Welle 3.gif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7619263">
              <a:off x="2402681" y="2750344"/>
              <a:ext cx="1220788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Grafik 62" descr="Welle 3.gif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7553038">
              <a:off x="6720681" y="3426620"/>
              <a:ext cx="466725" cy="385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Rechteckiger Pfeil 63"/>
            <p:cNvSpPr/>
            <p:nvPr/>
          </p:nvSpPr>
          <p:spPr>
            <a:xfrm flipV="1">
              <a:off x="1691680" y="2193340"/>
              <a:ext cx="4509180" cy="197380"/>
            </a:xfrm>
            <a:prstGeom prst="bentArrow">
              <a:avLst>
                <a:gd name="adj1" fmla="val 17483"/>
                <a:gd name="adj2" fmla="val 26975"/>
                <a:gd name="adj3" fmla="val 50000"/>
                <a:gd name="adj4" fmla="val 9331"/>
              </a:avLst>
            </a:prstGeom>
            <a:gradFill>
              <a:gsLst>
                <a:gs pos="0">
                  <a:srgbClr val="FFFF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 cap="rnd">
              <a:prstDash val="dash"/>
              <a:miter lim="800000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6" name="Rechteckiger Pfeil 64"/>
            <p:cNvSpPr/>
            <p:nvPr/>
          </p:nvSpPr>
          <p:spPr>
            <a:xfrm flipV="1">
              <a:off x="1691680" y="2193340"/>
              <a:ext cx="4509180" cy="197380"/>
            </a:xfrm>
            <a:prstGeom prst="bentArrow">
              <a:avLst>
                <a:gd name="adj1" fmla="val 17483"/>
                <a:gd name="adj2" fmla="val 26975"/>
                <a:gd name="adj3" fmla="val 50000"/>
                <a:gd name="adj4" fmla="val 9331"/>
              </a:avLst>
            </a:prstGeom>
            <a:gradFill>
              <a:gsLst>
                <a:gs pos="0">
                  <a:srgbClr val="FFFF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 cap="rnd">
              <a:prstDash val="dash"/>
              <a:miter lim="800000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iger Pfeil 65"/>
            <p:cNvSpPr/>
            <p:nvPr/>
          </p:nvSpPr>
          <p:spPr>
            <a:xfrm flipV="1">
              <a:off x="1691680" y="2193340"/>
              <a:ext cx="4509180" cy="197380"/>
            </a:xfrm>
            <a:prstGeom prst="bentArrow">
              <a:avLst>
                <a:gd name="adj1" fmla="val 17483"/>
                <a:gd name="adj2" fmla="val 26975"/>
                <a:gd name="adj3" fmla="val 50000"/>
                <a:gd name="adj4" fmla="val 9331"/>
              </a:avLst>
            </a:prstGeom>
            <a:gradFill>
              <a:gsLst>
                <a:gs pos="0">
                  <a:srgbClr val="FFFF00"/>
                </a:gs>
                <a:gs pos="80000">
                  <a:srgbClr val="FFC000"/>
                </a:gs>
                <a:gs pos="100000">
                  <a:srgbClr val="FFC000"/>
                </a:gs>
              </a:gsLst>
            </a:gradFill>
            <a:ln cap="rnd">
              <a:prstDash val="dash"/>
              <a:miter lim="800000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48" name="Gerade Verbindung 66"/>
            <p:cNvCxnSpPr/>
            <p:nvPr/>
          </p:nvCxnSpPr>
          <p:spPr>
            <a:xfrm rot="16200000" flipH="1">
              <a:off x="365919" y="3663157"/>
              <a:ext cx="1524000" cy="30162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67"/>
            <p:cNvCxnSpPr/>
            <p:nvPr/>
          </p:nvCxnSpPr>
          <p:spPr>
            <a:xfrm rot="5400000">
              <a:off x="7600950" y="4205288"/>
              <a:ext cx="287337" cy="7938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68"/>
            <p:cNvCxnSpPr/>
            <p:nvPr/>
          </p:nvCxnSpPr>
          <p:spPr>
            <a:xfrm flipV="1">
              <a:off x="1143000" y="4281488"/>
              <a:ext cx="6597650" cy="635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69"/>
            <p:cNvSpPr txBox="1">
              <a:spLocks noChangeArrowheads="1"/>
            </p:cNvSpPr>
            <p:nvPr/>
          </p:nvSpPr>
          <p:spPr bwMode="auto">
            <a:xfrm>
              <a:off x="2776592" y="4217999"/>
              <a:ext cx="3356682" cy="533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200" b="1" dirty="0" smtClean="0">
                  <a:latin typeface="Arial Narrow" pitchFamily="34" charset="0"/>
                </a:rPr>
                <a:t>200 metros (sin línea de visión)</a:t>
              </a:r>
              <a:endParaRPr lang="de-DE" sz="1200" b="1" dirty="0">
                <a:latin typeface="Arial Narrow" pitchFamily="34" charset="0"/>
              </a:endParaRPr>
            </a:p>
          </p:txBody>
        </p:sp>
        <p:sp>
          <p:nvSpPr>
            <p:cNvPr id="52" name="Textfeld 70"/>
            <p:cNvSpPr txBox="1">
              <a:spLocks noChangeArrowheads="1"/>
            </p:cNvSpPr>
            <p:nvPr/>
          </p:nvSpPr>
          <p:spPr bwMode="auto">
            <a:xfrm>
              <a:off x="2057400" y="1904999"/>
              <a:ext cx="2778045" cy="59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b="1" dirty="0">
                  <a:latin typeface="Arial Narrow" pitchFamily="34" charset="0"/>
                </a:rPr>
                <a:t>Mojix STAR™ System</a:t>
              </a:r>
            </a:p>
          </p:txBody>
        </p:sp>
        <p:sp>
          <p:nvSpPr>
            <p:cNvPr id="53" name="Textfeld 71"/>
            <p:cNvSpPr txBox="1">
              <a:spLocks noChangeArrowheads="1"/>
            </p:cNvSpPr>
            <p:nvPr/>
          </p:nvSpPr>
          <p:spPr bwMode="auto">
            <a:xfrm>
              <a:off x="5135564" y="1901825"/>
              <a:ext cx="1955237" cy="59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b="1" dirty="0">
                  <a:latin typeface="Arial Narrow" pitchFamily="34" charset="0"/>
                </a:rPr>
                <a:t>Mojix eNode™</a:t>
              </a:r>
            </a:p>
          </p:txBody>
        </p:sp>
        <p:sp>
          <p:nvSpPr>
            <p:cNvPr id="54" name="Textfeld 73"/>
            <p:cNvSpPr txBox="1">
              <a:spLocks noChangeArrowheads="1"/>
            </p:cNvSpPr>
            <p:nvPr/>
          </p:nvSpPr>
          <p:spPr bwMode="auto">
            <a:xfrm>
              <a:off x="6740526" y="4352926"/>
              <a:ext cx="2299099" cy="1007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b="1" dirty="0" smtClean="0">
                  <a:latin typeface="Arial Narrow" pitchFamily="34" charset="0"/>
                </a:rPr>
                <a:t>Pasivo EPC </a:t>
              </a:r>
              <a:r>
                <a:rPr lang="de-DE" sz="1400" b="1" dirty="0">
                  <a:latin typeface="Arial Narrow" pitchFamily="34" charset="0"/>
                </a:rPr>
                <a:t>Gen2</a:t>
              </a:r>
            </a:p>
            <a:p>
              <a:r>
                <a:rPr lang="de-DE" sz="1400" b="1" dirty="0">
                  <a:latin typeface="Arial Narrow" pitchFamily="34" charset="0"/>
                </a:rPr>
                <a:t>UHF Tags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317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5" name="4 Grupo"/>
            <p:cNvGrpSpPr/>
            <p:nvPr/>
          </p:nvGrpSpPr>
          <p:grpSpPr>
            <a:xfrm>
              <a:off x="-8878" y="379693"/>
              <a:ext cx="9171620" cy="553998"/>
              <a:chOff x="-8878" y="379693"/>
              <a:chExt cx="9171620" cy="553998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7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CuadroTexto"/>
              <p:cNvSpPr txBox="1"/>
              <p:nvPr/>
            </p:nvSpPr>
            <p:spPr>
              <a:xfrm>
                <a:off x="98626" y="379693"/>
                <a:ext cx="59855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Soluciones para el Almacén</a:t>
                </a:r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0" name="9 CuadroTexto"/>
          <p:cNvSpPr txBox="1"/>
          <p:nvPr/>
        </p:nvSpPr>
        <p:spPr>
          <a:xfrm>
            <a:off x="3419872" y="3515369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Fastprocess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disponibles: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283968" y="3925351"/>
            <a:ext cx="23054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Recepción de mercancía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Ubicación de mercancía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Preparación de pedidos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Inventarios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Expediciones de salida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11560" y="1076543"/>
            <a:ext cx="4207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Procesos de Almacén </a:t>
            </a:r>
          </a:p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en Movilidad </a:t>
            </a:r>
            <a:endParaRPr lang="es-ES" sz="36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4762" y="2593795"/>
            <a:ext cx="1428923" cy="299544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13 CuadroTexto"/>
          <p:cNvSpPr txBox="1"/>
          <p:nvPr/>
        </p:nvSpPr>
        <p:spPr>
          <a:xfrm>
            <a:off x="3419872" y="2499706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para la automatización de los procesos de almacén en movilidad.</a:t>
            </a:r>
          </a:p>
          <a:p>
            <a:pPr algn="just"/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endParaRPr lang="es-ES" sz="24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342" y="1127804"/>
            <a:ext cx="3902981" cy="86103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88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-8878" y="379693"/>
            <a:ext cx="9171620" cy="6238406"/>
            <a:chOff x="-8878" y="379693"/>
            <a:chExt cx="9171620" cy="6238406"/>
          </a:xfrm>
        </p:grpSpPr>
        <p:grpSp>
          <p:nvGrpSpPr>
            <p:cNvPr id="5" name="4 Grupo"/>
            <p:cNvGrpSpPr/>
            <p:nvPr/>
          </p:nvGrpSpPr>
          <p:grpSpPr>
            <a:xfrm>
              <a:off x="-8878" y="379693"/>
              <a:ext cx="9171620" cy="553998"/>
              <a:chOff x="-8878" y="379693"/>
              <a:chExt cx="9171620" cy="553998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-8878" y="501643"/>
                <a:ext cx="658822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7 Rectángulo"/>
              <p:cNvSpPr/>
              <p:nvPr/>
            </p:nvSpPr>
            <p:spPr>
              <a:xfrm>
                <a:off x="6651354" y="501643"/>
                <a:ext cx="2511388" cy="3600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8 CuadroTexto"/>
              <p:cNvSpPr txBox="1"/>
              <p:nvPr/>
            </p:nvSpPr>
            <p:spPr>
              <a:xfrm>
                <a:off x="98626" y="379693"/>
                <a:ext cx="54814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000" dirty="0" smtClean="0">
                    <a:solidFill>
                      <a:schemeClr val="bg1"/>
                    </a:solidFill>
                    <a:latin typeface="Franklin Gothic Medium Cond" pitchFamily="34" charset="0"/>
                  </a:rPr>
                  <a:t>Otras Soluciones para el Almacén</a:t>
                </a:r>
                <a:endParaRPr lang="es-ES" sz="3000" dirty="0">
                  <a:solidFill>
                    <a:schemeClr val="bg1"/>
                  </a:solidFill>
                  <a:latin typeface="Franklin Gothic Medium Cond" pitchFamily="34" charset="0"/>
                </a:endParaRPr>
              </a:p>
            </p:txBody>
          </p:sp>
        </p:grp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1520" y="5949280"/>
              <a:ext cx="1907704" cy="668819"/>
            </a:xfrm>
            <a:prstGeom prst="rect">
              <a:avLst/>
            </a:prstGeom>
          </p:spPr>
        </p:pic>
      </p:grpSp>
      <p:sp>
        <p:nvSpPr>
          <p:cNvPr id="10" name="9 CuadroTexto"/>
          <p:cNvSpPr txBox="1"/>
          <p:nvPr/>
        </p:nvSpPr>
        <p:spPr>
          <a:xfrm>
            <a:off x="3707904" y="1833303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Solución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picking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multipedido</a:t>
            </a:r>
            <a:endParaRPr lang="es-ES" sz="2600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79987" y="1107406"/>
            <a:ext cx="2603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Put</a:t>
            </a: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b="1" dirty="0" err="1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To</a:t>
            </a:r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Light</a:t>
            </a:r>
            <a:endParaRPr lang="es-ES" sz="4000" b="1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07904" y="2553383"/>
            <a:ext cx="4775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Aumenta considerablemente la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productividad en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aquellos procesos de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picking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multipedido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algn="just"/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Permite la preparación de varios pedidos 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la vez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con el mismo esfuerzo con el que se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prepara uno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algn="just"/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Optimiza los recursos reduciendo tiempo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y errores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.</a:t>
            </a:r>
          </a:p>
          <a:p>
            <a:pPr algn="just"/>
            <a:endParaRPr lang="es-ES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  <a:p>
            <a:pPr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Puede integrarse con otras tecnologías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como Voz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, RFID y RF.</a:t>
            </a:r>
          </a:p>
          <a:p>
            <a:endParaRPr lang="es-ES" dirty="0">
              <a:latin typeface="Arial Narrow" pitchFamily="34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636912"/>
            <a:ext cx="2695575" cy="25527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487" y="5775935"/>
            <a:ext cx="1015507" cy="10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17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3937</TotalTime>
  <Words>1226</Words>
  <Application>Microsoft Office PowerPoint</Application>
  <PresentationFormat>Presentación en pantalla (4:3)</PresentationFormat>
  <Paragraphs>256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rocio</dc:creator>
  <cp:lastModifiedBy>fran</cp:lastModifiedBy>
  <cp:revision>198</cp:revision>
  <dcterms:created xsi:type="dcterms:W3CDTF">2014-07-09T12:03:22Z</dcterms:created>
  <dcterms:modified xsi:type="dcterms:W3CDTF">2014-12-16T18:32:14Z</dcterms:modified>
</cp:coreProperties>
</file>